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5" autoAdjust="0"/>
    <p:restoredTop sz="94660"/>
  </p:normalViewPr>
  <p:slideViewPr>
    <p:cSldViewPr snapToGrid="0">
      <p:cViewPr varScale="1">
        <p:scale>
          <a:sx n="74" d="100"/>
          <a:sy n="74" d="100"/>
        </p:scale>
        <p:origin x="378"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36FC64-4306-4176-8497-21CD20BC0904}" type="datetimeFigureOut">
              <a:rPr lang="en-US" smtClean="0"/>
              <a:t>10/28/2020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FC22FC-DBDD-405B-8E15-9A2AC06F451D}" type="slidenum">
              <a:rPr lang="en-US" smtClean="0"/>
              <a:t>‹#›</a:t>
            </a:fld>
            <a:endParaRPr lang="en-US"/>
          </a:p>
        </p:txBody>
      </p:sp>
    </p:spTree>
    <p:extLst>
      <p:ext uri="{BB962C8B-B14F-4D97-AF65-F5344CB8AC3E}">
        <p14:creationId xmlns:p14="http://schemas.microsoft.com/office/powerpoint/2010/main" val="759589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Practitioners of medicine must understand the various concepts and classification systems used in medical practice. Terminologies in the medical practice describe the diagnosis process and the infections that are being tested or treated in the hospital. Nurses may not be able to make informed decisions without understanding the various terms and coded language used in practice.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AFC22FC-DBDD-405B-8E15-9A2AC06F451D}" type="slidenum">
              <a:rPr lang="en-US" smtClean="0"/>
              <a:t>2</a:t>
            </a:fld>
            <a:endParaRPr lang="en-US"/>
          </a:p>
        </p:txBody>
      </p:sp>
    </p:spTree>
    <p:extLst>
      <p:ext uri="{BB962C8B-B14F-4D97-AF65-F5344CB8AC3E}">
        <p14:creationId xmlns:p14="http://schemas.microsoft.com/office/powerpoint/2010/main" val="1985688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clinical vocabularies are important in understanding the information that has relevance concerning medicine. It refers to the terms and phrases that only have a medical interpretation of the practice. There is an established standard of clinical vocabularies that are universally accepted to promote quality healthcare practice. They summarize the information from laboratory tests or the analysis of symptoms of a patient. The standard terms and vocabularies are sourced from a thorough process involving research.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AFC22FC-DBDD-405B-8E15-9A2AC06F451D}" type="slidenum">
              <a:rPr lang="en-US" smtClean="0"/>
              <a:t>3</a:t>
            </a:fld>
            <a:endParaRPr lang="en-US"/>
          </a:p>
        </p:txBody>
      </p:sp>
    </p:spTree>
    <p:extLst>
      <p:ext uri="{BB962C8B-B14F-4D97-AF65-F5344CB8AC3E}">
        <p14:creationId xmlns:p14="http://schemas.microsoft.com/office/powerpoint/2010/main" val="1528229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are various standards that clinical vocabularies must meet to be considered relevant in medical practice. The vocabulary must have permanence meaning that it will not be changed even in the future. It should be oriented to a specific concept and not have different meanings from a single word. The content of the vocabulary must have adequate information regarding its topic. A clinical vocabulary must also have a formal definition and symbolic interpretation of a medical theory or practice.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AFC22FC-DBDD-405B-8E15-9A2AC06F451D}" type="slidenum">
              <a:rPr lang="en-US" smtClean="0"/>
              <a:t>4</a:t>
            </a:fld>
            <a:endParaRPr lang="en-US"/>
          </a:p>
        </p:txBody>
      </p:sp>
    </p:spTree>
    <p:extLst>
      <p:ext uri="{BB962C8B-B14F-4D97-AF65-F5344CB8AC3E}">
        <p14:creationId xmlns:p14="http://schemas.microsoft.com/office/powerpoint/2010/main" val="3729864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refers to the standard upon which naming and terms used in medical practice are to be based. SNOMED is used as a standard in the electronic standard of health records. The UMLS is appropriate to enable the development of computer systems that understand the language of biomedicine. LOINC is important in standardizing the information from laboratories and the exchange of the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AFC22FC-DBDD-405B-8E15-9A2AC06F451D}" type="slidenum">
              <a:rPr lang="en-US" smtClean="0"/>
              <a:t>5</a:t>
            </a:fld>
            <a:endParaRPr lang="en-US"/>
          </a:p>
        </p:txBody>
      </p:sp>
    </p:spTree>
    <p:extLst>
      <p:ext uri="{BB962C8B-B14F-4D97-AF65-F5344CB8AC3E}">
        <p14:creationId xmlns:p14="http://schemas.microsoft.com/office/powerpoint/2010/main" val="1531243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healthcare practice is increasingly applying computers in the collection and storage of health records to make medical services more efficient. There is the introduction of electronic data such as images, photographs, or adios as important data in care provision. There is also a high demand for professionals in health information management to oversee the departments. Digitization of care and information improves the quality of care through coordinated care practices.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AFC22FC-DBDD-405B-8E15-9A2AC06F451D}" type="slidenum">
              <a:rPr lang="en-US" smtClean="0"/>
              <a:t>6</a:t>
            </a:fld>
            <a:endParaRPr lang="en-US"/>
          </a:p>
        </p:txBody>
      </p:sp>
    </p:spTree>
    <p:extLst>
      <p:ext uri="{BB962C8B-B14F-4D97-AF65-F5344CB8AC3E}">
        <p14:creationId xmlns:p14="http://schemas.microsoft.com/office/powerpoint/2010/main" val="1208558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6AB4A6-5925-40AB-A5F7-0388780B0763}" type="datetimeFigureOut">
              <a:rPr lang="en-US" smtClean="0"/>
              <a:t>10/28/2020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F46A1C75-0227-48FA-94D8-E281DC3DAEFC}"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21540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AB4A6-5925-40AB-A5F7-0388780B0763}"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A1C75-0227-48FA-94D8-E281DC3DAEFC}"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084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6AB4A6-5925-40AB-A5F7-0388780B0763}"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A1C75-0227-48FA-94D8-E281DC3DAEFC}"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7800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B6AB4A6-5925-40AB-A5F7-0388780B0763}"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6A1C75-0227-48FA-94D8-E281DC3DAEFC}"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08690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6AB4A6-5925-40AB-A5F7-0388780B0763}" type="datetimeFigureOut">
              <a:rPr lang="en-US" smtClean="0"/>
              <a:t>10/28/2020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46A1C75-0227-48FA-94D8-E281DC3DAEFC}"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7817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6AB4A6-5925-40AB-A5F7-0388780B0763}" type="datetimeFigureOut">
              <a:rPr lang="en-US" smtClean="0"/>
              <a:t>10/28/2020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46A1C75-0227-48FA-94D8-E281DC3DAEFC}"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64961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6AB4A6-5925-40AB-A5F7-0388780B0763}" type="datetimeFigureOut">
              <a:rPr lang="en-US" smtClean="0"/>
              <a:t>10/28/2020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46A1C75-0227-48FA-94D8-E281DC3DAEFC}" type="slidenum">
              <a:rPr lang="en-US" smtClean="0"/>
              <a:t>‹#›</a:t>
            </a:fld>
            <a:endParaRPr lang="en-US"/>
          </a:p>
        </p:txBody>
      </p:sp>
    </p:spTree>
    <p:extLst>
      <p:ext uri="{BB962C8B-B14F-4D97-AF65-F5344CB8AC3E}">
        <p14:creationId xmlns:p14="http://schemas.microsoft.com/office/powerpoint/2010/main" val="2173149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6AB4A6-5925-40AB-A5F7-0388780B0763}"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46A1C75-0227-48FA-94D8-E281DC3DAEFC}"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84122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CB6AB4A6-5925-40AB-A5F7-0388780B0763}" type="datetimeFigureOut">
              <a:rPr lang="en-US" smtClean="0"/>
              <a:t>10/28/2020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F46A1C75-0227-48FA-94D8-E281DC3DAEFC}"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72581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AB4A6-5925-40AB-A5F7-0388780B0763}"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A1C75-0227-48FA-94D8-E281DC3DAEFC}"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58903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6AB4A6-5925-40AB-A5F7-0388780B0763}"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46A1C75-0227-48FA-94D8-E281DC3DAEFC}"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93427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B6AB4A6-5925-40AB-A5F7-0388780B0763}" type="datetimeFigureOut">
              <a:rPr lang="en-US" smtClean="0"/>
              <a:t>10/28/2020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F46A1C75-0227-48FA-94D8-E281DC3DAEFC}"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5553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51ECA-4F76-4EF3-97DC-005AB58CB4CE}"/>
              </a:ext>
            </a:extLst>
          </p:cNvPr>
          <p:cNvSpPr>
            <a:spLocks noGrp="1"/>
          </p:cNvSpPr>
          <p:nvPr>
            <p:ph type="ctrTitle"/>
          </p:nvPr>
        </p:nvSpPr>
        <p:spPr/>
        <p:txBody>
          <a:bodyPr>
            <a:normAutofit fontScale="90000"/>
          </a:bodyPr>
          <a:lstStyle/>
          <a:p>
            <a:r>
              <a:rPr lang="en-US" dirty="0"/>
              <a:t>CLINICAL VOCABULARIES AND TERMINOLOGIES.</a:t>
            </a:r>
          </a:p>
        </p:txBody>
      </p:sp>
      <p:sp>
        <p:nvSpPr>
          <p:cNvPr id="3" name="Subtitle 2">
            <a:extLst>
              <a:ext uri="{FF2B5EF4-FFF2-40B4-BE49-F238E27FC236}">
                <a16:creationId xmlns:a16="http://schemas.microsoft.com/office/drawing/2014/main" id="{616BCB44-2DCB-4EFF-A783-FDD45FDB2D16}"/>
              </a:ext>
            </a:extLst>
          </p:cNvPr>
          <p:cNvSpPr>
            <a:spLocks noGrp="1"/>
          </p:cNvSpPr>
          <p:nvPr>
            <p:ph type="subTitle" idx="1"/>
          </p:nvPr>
        </p:nvSpPr>
        <p:spPr/>
        <p:txBody>
          <a:bodyPr/>
          <a:lstStyle/>
          <a:p>
            <a:r>
              <a:rPr lang="en-US" dirty="0"/>
              <a:t>HEALTHCARE INFORMATION MANAGEMENT</a:t>
            </a:r>
          </a:p>
          <a:p>
            <a:endParaRPr lang="en-US" dirty="0"/>
          </a:p>
        </p:txBody>
      </p:sp>
    </p:spTree>
    <p:extLst>
      <p:ext uri="{BB962C8B-B14F-4D97-AF65-F5344CB8AC3E}">
        <p14:creationId xmlns:p14="http://schemas.microsoft.com/office/powerpoint/2010/main" val="930213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834F3-97BF-4656-BC9B-A1CE0A322B6B}"/>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172F74EF-DB6A-4751-B328-41B7068CD5FD}"/>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Health information and data are interpreted in clinical terms.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Clinical terminologies are important the medical practice.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 clinical classification system is used to perform diagnosis.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application of medical information depends on the data classification of symptoms.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10508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7D69A-E475-4CF7-9EF5-112EA6BC6CDD}"/>
              </a:ext>
            </a:extLst>
          </p:cNvPr>
          <p:cNvSpPr>
            <a:spLocks noGrp="1"/>
          </p:cNvSpPr>
          <p:nvPr>
            <p:ph type="title"/>
          </p:nvPr>
        </p:nvSpPr>
        <p:spPr/>
        <p:txBody>
          <a:bodyPr/>
          <a:lstStyle/>
          <a:p>
            <a:r>
              <a:rPr lang="en-US" dirty="0"/>
              <a:t>Clinical vocabularies.</a:t>
            </a:r>
          </a:p>
        </p:txBody>
      </p:sp>
      <p:sp>
        <p:nvSpPr>
          <p:cNvPr id="3" name="Content Placeholder 2">
            <a:extLst>
              <a:ext uri="{FF2B5EF4-FFF2-40B4-BE49-F238E27FC236}">
                <a16:creationId xmlns:a16="http://schemas.microsoft.com/office/drawing/2014/main" id="{62686FC4-2AE3-4F9A-8079-9D6294B13527}"/>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refers to the terms and phrases that have medical interpretation.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Standard clinical vocabularies are used universally in healthcare practice (</a:t>
            </a:r>
            <a:r>
              <a:rPr lang="en-US" sz="1800" b="0" i="0" dirty="0">
                <a:solidFill>
                  <a:srgbClr val="222222"/>
                </a:solidFill>
                <a:effectLst/>
                <a:latin typeface="Arial" panose="020B0604020202020204" pitchFamily="34" charset="0"/>
              </a:rPr>
              <a:t>Scott &amp; Johns, 2007).</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They summarize broad information, which may take time to expound.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terms are arrived at through a thorough process of research and consultation.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28570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C93D0-CB61-42CB-BEC8-815A7AF75400}"/>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Characteristics of clinical vocabularies.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78149D4-BD79-4A9C-A186-0C7906605C59}"/>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Permanence. A term cannot be deleted.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Concept orientation.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Content.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Formal definitions.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Context representation.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4963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3D0E6-6C2C-4909-AF05-24F2CD381060}"/>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Current and future standards.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19472FE-402D-43C4-BA0E-15F211127813}"/>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Systemized Nomenclature of Medicine (SNOMED)</a:t>
            </a:r>
            <a:r>
              <a:rPr lang="en-US" sz="1800" b="0" i="0" dirty="0">
                <a:solidFill>
                  <a:srgbClr val="222222"/>
                </a:solidFill>
                <a:effectLst/>
                <a:latin typeface="Arial" panose="020B0604020202020204" pitchFamily="34" charset="0"/>
              </a:rPr>
              <a:t> (De Quiros et al, 2018)</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Unified Medical Language System (UMLS).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Logical Observation Identifiers Names and Codes (LOINC).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069846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15EBB-2720-4E49-9937-3C5D1E4FE513}"/>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Trends in health information management.</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7B9FB882-C57C-4786-9A7D-D1710752BE9A}"/>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Computerization of healthcare has increased in medical practice.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use of images, photographs, and audio recordings are important types of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is a high demand for HIM professionals.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Digitization of medical information has increased the quality of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7448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65E30-B2D6-4E80-84D7-2505B1FD41F9}"/>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B199AD4-EDCF-4265-81C1-01EF3EA8A351}"/>
              </a:ext>
            </a:extLst>
          </p:cNvPr>
          <p:cNvSpPr>
            <a:spLocks noGrp="1"/>
          </p:cNvSpPr>
          <p:nvPr>
            <p:ph idx="1"/>
          </p:nvPr>
        </p:nvSpPr>
        <p:spPr/>
        <p:txBody>
          <a:bodyPr/>
          <a:lstStyle/>
          <a:p>
            <a:r>
              <a:rPr lang="en-US" b="0" i="0" dirty="0">
                <a:solidFill>
                  <a:srgbClr val="222222"/>
                </a:solidFill>
                <a:effectLst/>
                <a:latin typeface="Arial" panose="020B0604020202020204" pitchFamily="34" charset="0"/>
              </a:rPr>
              <a:t>Scott, K., &amp; Johns, M. L. (2007). Clinical vocabularies and classification systems. </a:t>
            </a:r>
            <a:r>
              <a:rPr lang="en-US" b="0" i="1" dirty="0">
                <a:solidFill>
                  <a:srgbClr val="222222"/>
                </a:solidFill>
                <a:effectLst/>
                <a:latin typeface="Arial" panose="020B0604020202020204" pitchFamily="34" charset="0"/>
              </a:rPr>
              <a:t>Health Information Management Technology: An Applied Approach. 2nd </a:t>
            </a:r>
            <a:r>
              <a:rPr lang="en-US" b="0" i="1" dirty="0" err="1">
                <a:solidFill>
                  <a:srgbClr val="222222"/>
                </a:solidFill>
                <a:effectLst/>
                <a:latin typeface="Arial" panose="020B0604020202020204" pitchFamily="34" charset="0"/>
              </a:rPr>
              <a:t>edn</a:t>
            </a:r>
            <a:r>
              <a:rPr lang="en-US" b="0" i="1" dirty="0">
                <a:solidFill>
                  <a:srgbClr val="222222"/>
                </a:solidFill>
                <a:effectLst/>
                <a:latin typeface="Arial" panose="020B0604020202020204" pitchFamily="34" charset="0"/>
              </a:rPr>
              <a:t>. Chicago: American Health Information Management Association</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218</a:t>
            </a:r>
            <a:r>
              <a:rPr lang="en-US" b="0" i="0" dirty="0">
                <a:solidFill>
                  <a:srgbClr val="222222"/>
                </a:solidFill>
                <a:effectLst/>
                <a:latin typeface="Arial" panose="020B0604020202020204" pitchFamily="34" charset="0"/>
              </a:rPr>
              <a:t>.</a:t>
            </a:r>
          </a:p>
          <a:p>
            <a:r>
              <a:rPr lang="en-US" b="0" i="0" dirty="0">
                <a:solidFill>
                  <a:srgbClr val="222222"/>
                </a:solidFill>
                <a:effectLst/>
                <a:latin typeface="Arial" panose="020B0604020202020204" pitchFamily="34" charset="0"/>
              </a:rPr>
              <a:t>De Quiros, F. G. B., Otero, C., &amp; Luna, D. (2018). Terminology Services: Standard Terminologies to Control Health Vocabulary: Experience at the Hospital </a:t>
            </a:r>
            <a:r>
              <a:rPr lang="en-US" b="0" i="0" dirty="0" err="1">
                <a:solidFill>
                  <a:srgbClr val="222222"/>
                </a:solidFill>
                <a:effectLst/>
                <a:latin typeface="Arial" panose="020B0604020202020204" pitchFamily="34" charset="0"/>
              </a:rPr>
              <a:t>Italiano</a:t>
            </a:r>
            <a:r>
              <a:rPr lang="en-US" b="0" i="0" dirty="0">
                <a:solidFill>
                  <a:srgbClr val="222222"/>
                </a:solidFill>
                <a:effectLst/>
                <a:latin typeface="Arial" panose="020B0604020202020204" pitchFamily="34" charset="0"/>
              </a:rPr>
              <a:t> de Buenos Aires. </a:t>
            </a:r>
            <a:r>
              <a:rPr lang="en-US" b="0" i="1" dirty="0">
                <a:solidFill>
                  <a:srgbClr val="222222"/>
                </a:solidFill>
                <a:effectLst/>
                <a:latin typeface="Arial" panose="020B0604020202020204" pitchFamily="34" charset="0"/>
              </a:rPr>
              <a:t>Yearbook of medical informatics</a:t>
            </a:r>
            <a:r>
              <a:rPr lang="en-US" b="0" i="0" dirty="0">
                <a:solidFill>
                  <a:srgbClr val="222222"/>
                </a:solidFill>
                <a:effectLst/>
                <a:latin typeface="Arial" panose="020B0604020202020204" pitchFamily="34" charset="0"/>
              </a:rPr>
              <a:t>, </a:t>
            </a:r>
            <a:r>
              <a:rPr lang="en-US" b="0" i="1" dirty="0">
                <a:solidFill>
                  <a:srgbClr val="222222"/>
                </a:solidFill>
                <a:effectLst/>
                <a:latin typeface="Arial" panose="020B0604020202020204" pitchFamily="34" charset="0"/>
              </a:rPr>
              <a:t>27</a:t>
            </a:r>
            <a:r>
              <a:rPr lang="en-US" b="0" i="0" dirty="0">
                <a:solidFill>
                  <a:srgbClr val="222222"/>
                </a:solidFill>
                <a:effectLst/>
                <a:latin typeface="Arial" panose="020B0604020202020204" pitchFamily="34" charset="0"/>
              </a:rPr>
              <a:t>(1), 227.</a:t>
            </a:r>
            <a:endParaRPr lang="en-US" dirty="0"/>
          </a:p>
        </p:txBody>
      </p:sp>
    </p:spTree>
    <p:extLst>
      <p:ext uri="{BB962C8B-B14F-4D97-AF65-F5344CB8AC3E}">
        <p14:creationId xmlns:p14="http://schemas.microsoft.com/office/powerpoint/2010/main" val="285920534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12</TotalTime>
  <Words>687</Words>
  <Application>Microsoft Office PowerPoint</Application>
  <PresentationFormat>Widescreen</PresentationFormat>
  <Paragraphs>40</Paragraphs>
  <Slides>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Gill Sans MT</vt:lpstr>
      <vt:lpstr>Times New Roman</vt:lpstr>
      <vt:lpstr>Gallery</vt:lpstr>
      <vt:lpstr>CLINICAL VOCABULARIES AND TERMINOLOGIES.</vt:lpstr>
      <vt:lpstr>Introduction.</vt:lpstr>
      <vt:lpstr>Clinical vocabularies.</vt:lpstr>
      <vt:lpstr>Characteristics of clinical vocabularies. </vt:lpstr>
      <vt:lpstr>Current and future standards.  </vt:lpstr>
      <vt:lpstr>Trends in health information management.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CLINICAL VOCABULARIES AND TERMINOLOGIES.</dc:title>
  <dc:creator>kanyi</dc:creator>
  <cp:lastModifiedBy>kanyi</cp:lastModifiedBy>
  <cp:revision>1</cp:revision>
  <dcterms:created xsi:type="dcterms:W3CDTF">2020-10-28T10:35:00Z</dcterms:created>
  <dcterms:modified xsi:type="dcterms:W3CDTF">2020-10-28T10:47:38Z</dcterms:modified>
</cp:coreProperties>
</file>